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6634E-446A-4415-BC9A-52343F11EAE6}">
  <a:tblStyle styleId="{D596634E-446A-4415-BC9A-52343F11EAE6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9"/>
    <p:restoredTop sz="85242"/>
  </p:normalViewPr>
  <p:slideViewPr>
    <p:cSldViewPr snapToGrid="0" snapToObjects="1">
      <p:cViewPr varScale="1">
        <p:scale>
          <a:sx n="181" d="100"/>
          <a:sy n="181" d="100"/>
        </p:scale>
        <p:origin x="1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://www.code972.com/blog/2010/05/18-challenges-with-indexing-hebrew-texts-hebmorph-part-1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_sense" TargetMode="External"/><Relationship Id="rId4" Type="http://schemas.openxmlformats.org/officeDocument/2006/relationships/hyperlink" Target="https://en.wikipedia.org/wiki/Word" TargetMode="External"/><Relationship Id="rId5" Type="http://schemas.openxmlformats.org/officeDocument/2006/relationships/hyperlink" Target="https://en.wikipedia.org/wiki/Meaning_(linguistics)" TargetMode="External"/><Relationship Id="rId6" Type="http://schemas.openxmlformats.org/officeDocument/2006/relationships/hyperlink" Target="https://en.wikipedia.org/wiki/Sentence_(linguistics)" TargetMode="External"/><Relationship Id="rId7" Type="http://schemas.openxmlformats.org/officeDocument/2006/relationships/hyperlink" Target="https://en.wikipedia.org/wiki/Polysem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d_stem" TargetMode="External"/><Relationship Id="rId4" Type="http://schemas.openxmlformats.org/officeDocument/2006/relationships/hyperlink" Target="http://textanalysisonline.com/spacy-word-lemmatize" TargetMode="External"/><Relationship Id="rId5" Type="http://schemas.openxmlformats.org/officeDocument/2006/relationships/hyperlink" Target="https://nicschrading.com/project/Intro-to-NLP-with-spaCy/" TargetMode="External"/><Relationship Id="rId6" Type="http://schemas.openxmlformats.org/officeDocument/2006/relationships/hyperlink" Target="http://stackoverflow.com/questions/38763007/how-to-use-spacy-lemmatizer-to-get-a-word-into-basic-for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toddwschneider.com/posts/the-simpsons-by-the-data/" TargetMode="Externa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www.englishclub.com/vocabulary/phrasal-verbs-list.htm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 for Hebrew: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http://www.code972.com/blog/2010/05/18-challenges-with-indexing-hebrew-texts-hebmorph-part-1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https://en.wikipedia.org/wiki/%C5%A0-L-M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Word Sense D = 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identifying which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sense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of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word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(i.e.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meaning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) is used in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sentence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, when the word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has multiple meanings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 y n t a x: provides rules to put together words to form components of sentence and to put together these components to form sentences. Plural - syntactic rules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https://medium.com/@ageitgey/machine-learning-is-fun-part-5-language-translation-with-deep-learning-and-the-magic-of-sequences-2ace0acca0aa#.gqcp3ylax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say you want to classify  a text tommorow: how to start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Stop words: “and, he, if, or the”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Zipf law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Stem</a:t>
            </a:r>
            <a:r>
              <a:rPr lang="en" sz="1050">
                <a:solidFill>
                  <a:srgbClr val="252525"/>
                </a:solidFill>
                <a:highlight>
                  <a:srgbClr val="FFFFFF"/>
                </a:highlight>
              </a:rPr>
              <a:t> is the part of the word that never changes even when morphologically inflected; a lemma is the base form of the word.</a:t>
            </a:r>
          </a:p>
          <a:p>
            <a:pPr lvl="0">
              <a:spcBef>
                <a:spcPts val="0"/>
              </a:spcBef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http://textanalysisonline.com/spacy-word-lemmatize</a:t>
            </a:r>
          </a:p>
          <a:p>
            <a:pPr lvl="0">
              <a:spcBef>
                <a:spcPts val="0"/>
              </a:spcBef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https://nicschrading.com/project/Intro-to-NLP-with-spaCy/</a:t>
            </a:r>
          </a:p>
          <a:p>
            <a:pPr lvl="0">
              <a:spcBef>
                <a:spcPts val="0"/>
              </a:spcBef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http://stackoverflow.com/questions/38763007/how-to-use-spacy-lemmatizer-to-get-a-word-into-basic-form</a:t>
            </a:r>
          </a:p>
          <a:p>
            <a:pPr lvl="0">
              <a:spcBef>
                <a:spcPts val="0"/>
              </a:spcBef>
              <a:buNone/>
            </a:pPr>
            <a:endParaRPr sz="105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TF-IDF : a numerical statistic that is intended to reflect how important a </a:t>
            </a: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</a:rPr>
              <a:t>word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 is to a </a:t>
            </a:r>
            <a:r>
              <a:rPr lang="en" sz="1200" b="1" dirty="0">
                <a:solidFill>
                  <a:srgbClr val="222222"/>
                </a:solidFill>
                <a:highlight>
                  <a:srgbClr val="FFFFFF"/>
                </a:highlight>
              </a:rPr>
              <a:t>document</a:t>
            </a:r>
            <a:r>
              <a:rPr lang="en" sz="1200" dirty="0">
                <a:solidFill>
                  <a:srgbClr val="222222"/>
                </a:solidFill>
                <a:highlight>
                  <a:srgbClr val="FFFFFF"/>
                </a:highlight>
              </a:rPr>
              <a:t> in a collection or corpus</a:t>
            </a:r>
            <a:r>
              <a:rPr lang="en" sz="12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r>
              <a:rPr lang="en-US" sz="12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 There’s usually also a smoothing factor. Applies also to </a:t>
            </a:r>
            <a:r>
              <a:rPr lang="en-US" sz="1200" dirty="0" err="1" smtClean="0">
                <a:solidFill>
                  <a:srgbClr val="222222"/>
                </a:solidFill>
                <a:highlight>
                  <a:srgbClr val="FFFFFF"/>
                </a:highlight>
              </a:rPr>
              <a:t>ngrams</a:t>
            </a:r>
            <a:r>
              <a:rPr lang="en-US" sz="12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" sz="12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http://toddwschneider.com/posts/the-simpsons-by-the-data/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Deep learning: https://research.googleblog.com/2016/08/text-summarization-with-tensorflow.html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Image: https://blog.acolyer.org/2016/04/21/the-amazing-power-of-word-vectors/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Georgia"/>
                <a:ea typeface="Georgia"/>
                <a:cs typeface="Georgia"/>
                <a:sym typeface="Georgia"/>
              </a:rPr>
              <a:t>The training objective is to maximize the conditional probability of observing the actual output word (the focus word) given the input context words, with regard to the weights.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Georgia"/>
                <a:ea typeface="Georgia"/>
                <a:cs typeface="Georgia"/>
                <a:sym typeface="Georgia"/>
              </a:rPr>
              <a:t>https://blog.acolyer.org/2016/06/01/distributed-representations-of-sentences-and-documents/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 image: The morning paper: https://blog.acolyer.org/2016/04/21/the-amazing-power-of-word-vectors/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Bottom image: https://rare-technologies.com/wordrank-embedding-crowned-is-most-similar-to-king-not-word2vecs-canute/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Neologism =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 newly coined word or expression.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50" u="sng">
                <a:solidFill>
                  <a:srgbClr val="660099"/>
                </a:solidFill>
                <a:highlight>
                  <a:srgbClr val="FFFFFF"/>
                </a:highlight>
                <a:hlinkClick r:id="rId3"/>
              </a:rPr>
              <a:t>Phrasal Verb</a:t>
            </a:r>
            <a:r>
              <a:rPr lang="en" b="1">
                <a:solidFill>
                  <a:srgbClr val="6A6A6A"/>
                </a:solidFill>
                <a:highlight>
                  <a:srgbClr val="FFFFFF"/>
                </a:highlight>
              </a:rPr>
              <a:t> = verb</a:t>
            </a: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 + adverb or </a:t>
            </a:r>
            <a:r>
              <a:rPr lang="en" b="1">
                <a:solidFill>
                  <a:srgbClr val="6A6A6A"/>
                </a:solidFill>
                <a:highlight>
                  <a:srgbClr val="FFFFFF"/>
                </a:highlight>
              </a:rPr>
              <a:t>verb</a:t>
            </a: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 + preposition , with a different meaning than the original. E.g. I ran into my teacher at the movies last night. run + into = meet. He ran away when he was 15.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8E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967410" y="1026904"/>
            <a:ext cx="4828200" cy="2708699"/>
          </a:xfrm>
          <a:prstGeom prst="rect">
            <a:avLst/>
          </a:prstGeom>
          <a:solidFill>
            <a:srgbClr val="007EA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2348387" y="1407895"/>
            <a:ext cx="4828199" cy="27087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2689350" y="1848605"/>
            <a:ext cx="4146300" cy="1827299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59"/>
              </a:buClr>
              <a:buSzPct val="100000"/>
              <a:buNone/>
              <a:defRPr sz="3600" b="1">
                <a:solidFill>
                  <a:srgbClr val="003459"/>
                </a:solidFill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3459"/>
                </a:solidFill>
              </a:rPr>
              <a:t>‹#›</a:t>
            </a:fld>
            <a:endParaRPr lang="en" sz="1000">
              <a:solidFill>
                <a:srgbClr val="00345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buClr>
                <a:srgbClr val="980000"/>
              </a:buClr>
              <a:buSzPct val="100000"/>
              <a:buFont typeface="Bangers"/>
              <a:buNone/>
              <a:defRPr sz="3600">
                <a:solidFill>
                  <a:srgbClr val="98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bin"/>
              <a:defRPr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abin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mailto:dan@sparkbeyond.com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443524" y="953075"/>
            <a:ext cx="7125049" cy="40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43512" y="386325"/>
            <a:ext cx="8520600" cy="15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NLP (Natural Language Processing) 101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/>
              <a:t>Dan Ofer</a:t>
            </a:r>
            <a:br>
              <a:rPr lang="en" sz="2400"/>
            </a:br>
            <a:r>
              <a:rPr lang="en" sz="2400"/>
              <a:t>ddofer@gmail.com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99" y="3165774"/>
            <a:ext cx="3854574" cy="19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English is easy..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11700" y="1187525"/>
            <a:ext cx="7690200" cy="20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• </a:t>
            </a:r>
            <a:r>
              <a:rPr lang="en" sz="2000" b="1"/>
              <a:t>German</a:t>
            </a:r>
            <a:r>
              <a:rPr lang="en" sz="2000"/>
              <a:t>: Donaudampfschiffahrtsgesellschaftskapitän (5 “words”)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• </a:t>
            </a:r>
            <a:r>
              <a:rPr lang="en" sz="2000" b="1"/>
              <a:t>Chinese</a:t>
            </a:r>
            <a:r>
              <a:rPr lang="en" sz="2000"/>
              <a:t>: 50,000 different characters.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• </a:t>
            </a:r>
            <a:r>
              <a:rPr lang="en" sz="2000" b="1"/>
              <a:t>Japanese</a:t>
            </a:r>
            <a:r>
              <a:rPr lang="en" sz="2000"/>
              <a:t>: 3 writing systems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• </a:t>
            </a:r>
            <a:r>
              <a:rPr lang="en" sz="2000" b="1"/>
              <a:t>Thai</a:t>
            </a:r>
            <a:r>
              <a:rPr lang="en" sz="2000"/>
              <a:t>: Ambiguous word boundaries and sentence concepts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• </a:t>
            </a:r>
            <a:r>
              <a:rPr lang="en" sz="2000" b="1"/>
              <a:t>Slavic</a:t>
            </a:r>
            <a:r>
              <a:rPr lang="en" sz="2000"/>
              <a:t>: Different word forms depending on gender, case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●"/>
            </a:pPr>
            <a:r>
              <a:rPr lang="en" sz="2000" b="1"/>
              <a:t>Hebrew</a:t>
            </a:r>
            <a:r>
              <a:rPr lang="en" sz="2000"/>
              <a:t>: ambiguous Roots (e.g. שלם), lots more..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4158675"/>
            <a:ext cx="6143400" cy="677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What can NLP do?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950"/>
            <a:ext cx="9144000" cy="311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39201" cy="2016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264700" y="2269950"/>
            <a:ext cx="2714400" cy="24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 smtClean="0"/>
              <a:t>•</a:t>
            </a:r>
            <a:r>
              <a:rPr lang="en-US" sz="1800" dirty="0" smtClean="0"/>
              <a:t> </a:t>
            </a:r>
            <a:r>
              <a:rPr lang="en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lang="en" sz="1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Predict Word-level Labels/class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 smtClean="0"/>
              <a:t>•</a:t>
            </a:r>
            <a:r>
              <a:rPr lang="en-US" sz="1800" dirty="0" smtClean="0"/>
              <a:t> </a:t>
            </a:r>
            <a:r>
              <a:rPr lang="en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Part-of-Speech 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Tagging. (Verb, noun, adjective…)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 smtClean="0"/>
              <a:t>•</a:t>
            </a:r>
            <a:r>
              <a:rPr lang="en-US" sz="1800" dirty="0" smtClean="0"/>
              <a:t> </a:t>
            </a:r>
            <a:r>
              <a:rPr lang="en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Named 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Entity </a:t>
            </a:r>
            <a:r>
              <a:rPr lang="en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r>
              <a:rPr lang="en-US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(NER)</a:t>
            </a:r>
            <a:endParaRPr lang="en" sz="1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3043400" y="2269950"/>
            <a:ext cx="2915700" cy="260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434343"/>
                </a:solidFill>
              </a:rPr>
              <a:t>•P</a:t>
            </a:r>
            <a:r>
              <a:rPr lang="en" sz="1800" dirty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redict a text’s </a:t>
            </a:r>
            <a:r>
              <a:rPr lang="en" sz="1800" dirty="0" smtClean="0">
                <a:solidFill>
                  <a:srgbClr val="43434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class</a:t>
            </a:r>
            <a:endParaRPr lang="en" sz="1800" dirty="0">
              <a:solidFill>
                <a:srgbClr val="4343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434343"/>
                </a:solidFill>
              </a:rPr>
              <a:t>• </a:t>
            </a:r>
            <a:r>
              <a:rPr lang="en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Syntactic (syntax) Parsing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>
                <a:solidFill>
                  <a:srgbClr val="434343"/>
                </a:solidFill>
              </a:rPr>
              <a:t>•</a:t>
            </a:r>
            <a:r>
              <a:rPr lang="en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 Sense Disambiguation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 smtClean="0">
                <a:solidFill>
                  <a:srgbClr val="434343"/>
                </a:solidFill>
              </a:rPr>
              <a:t>•</a:t>
            </a:r>
            <a:r>
              <a:rPr lang="en-US" sz="1800" dirty="0" smtClean="0">
                <a:solidFill>
                  <a:srgbClr val="434343"/>
                </a:solidFill>
              </a:rPr>
              <a:t> </a:t>
            </a:r>
            <a:r>
              <a:rPr lang="en" sz="1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Topic Modeling</a:t>
            </a:r>
            <a:r>
              <a:rPr lang="en-US" sz="1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(LDA)</a:t>
            </a:r>
            <a:endParaRPr lang="en" sz="180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1400"/>
              </a:spcBef>
              <a:buClr>
                <a:srgbClr val="434343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Audio-&gt; Text..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6023400" y="2214900"/>
            <a:ext cx="3120600" cy="260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/>
              <a:t>• 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Text Generation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/>
              <a:t>•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Summarization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/>
              <a:t>• 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" sz="1800" dirty="0"/>
              <a:t>•</a:t>
            </a: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Conversational </a:t>
            </a:r>
            <a:r>
              <a:rPr lang="en" sz="1800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endParaRPr lang="en" sz="18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rtl="0">
              <a:lnSpc>
                <a:spcPct val="115000"/>
              </a:lnSpc>
              <a:spcBef>
                <a:spcPts val="1400"/>
              </a:spcBef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18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Understanding. (Grade essays)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NLP ‘annotations’/tasks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Question Answering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Siri: ‘When does Shabat end?’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Sentiment Analysis.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‘The movie was great, in the same way the Matrix sequels were.’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‘Help </a:t>
            </a:r>
            <a:r>
              <a:rPr lang="en">
                <a:solidFill>
                  <a:srgbClr val="FF0000"/>
                </a:solidFill>
                <a:latin typeface="Bangers"/>
                <a:ea typeface="Bangers"/>
                <a:cs typeface="Bangers"/>
                <a:sym typeface="Bangers"/>
              </a:rPr>
              <a:t>help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  <a:latin typeface="Coming Soon"/>
                <a:ea typeface="Coming Soon"/>
                <a:cs typeface="Coming Soon"/>
                <a:sym typeface="Coming Soon"/>
              </a:rPr>
              <a:t>help</a:t>
            </a:r>
            <a:r>
              <a:rPr lang="en"/>
              <a:t>!!!’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Image to Text Mappings (Generating descriptions/captions for images)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Named Entity Recognition (NER)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r="49874" b="49969"/>
          <a:stretch/>
        </p:blipFill>
        <p:spPr>
          <a:xfrm>
            <a:off x="5472574" y="3130975"/>
            <a:ext cx="3359725" cy="17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r="1293" b="11863"/>
          <a:stretch/>
        </p:blipFill>
        <p:spPr>
          <a:xfrm>
            <a:off x="451300" y="3611175"/>
            <a:ext cx="4531700" cy="12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322925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FF00"/>
                </a:solidFill>
              </a:rPr>
              <a:t>Translation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12" y="4053118"/>
            <a:ext cx="5383000" cy="96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l="3406" t="10742" r="3275" b="27199"/>
          <a:stretch/>
        </p:blipFill>
        <p:spPr>
          <a:xfrm>
            <a:off x="1838982" y="1134087"/>
            <a:ext cx="5699868" cy="284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Many more uses...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81" y="1152475"/>
            <a:ext cx="7931543" cy="38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0" y="3459900"/>
            <a:ext cx="9144000" cy="171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ML, NLP &amp; You: Feature Engineering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175" y="0"/>
            <a:ext cx="6831000" cy="37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Getting started in NLP &amp; ML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000" dirty="0"/>
              <a:t>Basics First. Deep Recursive, Recurrent network with POS vectors &amp; knowledge ontologies later.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600" dirty="0"/>
              <a:t>Bag of Words + preprocessing = can do a LOT, fast!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000" dirty="0"/>
              <a:t>Good libraries to know:  </a:t>
            </a:r>
            <a:r>
              <a:rPr lang="en" sz="2000" dirty="0" err="1"/>
              <a:t>Gensim</a:t>
            </a:r>
            <a:r>
              <a:rPr lang="en" sz="2000" dirty="0"/>
              <a:t>, </a:t>
            </a:r>
            <a:r>
              <a:rPr lang="en" sz="2000" dirty="0" err="1"/>
              <a:t>spaCy</a:t>
            </a:r>
            <a:r>
              <a:rPr lang="en" sz="2000" dirty="0"/>
              <a:t>, </a:t>
            </a:r>
            <a:r>
              <a:rPr lang="en" sz="2000" dirty="0" err="1"/>
              <a:t>CoreNLP</a:t>
            </a:r>
            <a:r>
              <a:rPr lang="en" sz="2000" dirty="0"/>
              <a:t>, </a:t>
            </a:r>
            <a:r>
              <a:rPr lang="en" sz="2000" dirty="0" err="1"/>
              <a:t>TextBlob</a:t>
            </a:r>
            <a:r>
              <a:rPr lang="en" sz="2000" dirty="0"/>
              <a:t>, NLTK, Polyglot, </a:t>
            </a:r>
            <a:r>
              <a:rPr lang="en" sz="2000" dirty="0" err="1"/>
              <a:t>Textacy</a:t>
            </a:r>
            <a:r>
              <a:rPr lang="en" sz="2000" dirty="0"/>
              <a:t>, tm (R)..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000" dirty="0"/>
              <a:t>Can have many components, can be building blocks or tasks themselves..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865" y="3868615"/>
            <a:ext cx="2314133" cy="127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Classic: </a:t>
            </a:r>
            <a:r>
              <a:rPr lang="en" sz="3600">
                <a:latin typeface="Comic Sans MS"/>
                <a:ea typeface="Comic Sans MS"/>
                <a:cs typeface="Comic Sans MS"/>
                <a:sym typeface="Comic Sans MS"/>
              </a:rPr>
              <a:t>Bag of Words (BOW)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170650"/>
            <a:ext cx="3956100" cy="358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Count the Words! 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Sparse,  one-hot encoded vector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Dimension = vocab size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b="1" i="1"/>
              <a:t>Preprocessing</a:t>
            </a:r>
            <a:r>
              <a:rPr lang="en" sz="2400"/>
              <a:t> crucial!:</a:t>
            </a:r>
          </a:p>
          <a:p>
            <a:pPr marL="1371600" lvl="1" indent="-342900" rtl="0">
              <a:spcBef>
                <a:spcPts val="0"/>
              </a:spcBef>
              <a:buSzPct val="100000"/>
            </a:pPr>
            <a:r>
              <a:rPr lang="en" sz="1800"/>
              <a:t>Tokenize</a:t>
            </a:r>
          </a:p>
          <a:p>
            <a:pPr marL="1371600" lvl="1" indent="-342900" rtl="0">
              <a:spcBef>
                <a:spcPts val="0"/>
              </a:spcBef>
              <a:buSzPct val="100000"/>
            </a:pPr>
            <a:r>
              <a:rPr lang="en" sz="1800"/>
              <a:t>Stem</a:t>
            </a:r>
          </a:p>
          <a:p>
            <a:pPr marL="1371600" lvl="1" indent="-342900" rtl="0">
              <a:spcBef>
                <a:spcPts val="0"/>
              </a:spcBef>
              <a:buSzPct val="100000"/>
            </a:pPr>
            <a:r>
              <a:rPr lang="en" sz="1800"/>
              <a:t>Lemmatize</a:t>
            </a:r>
          </a:p>
          <a:p>
            <a:pPr marL="1371600" lvl="1" indent="-342900" rtl="0">
              <a:spcBef>
                <a:spcPts val="0"/>
              </a:spcBef>
              <a:buSzPct val="100000"/>
            </a:pPr>
            <a:r>
              <a:rPr lang="en" sz="1800" b="1"/>
              <a:t>Stop-words </a:t>
            </a:r>
            <a:r>
              <a:rPr lang="en" sz="1800"/>
              <a:t>removal</a:t>
            </a:r>
            <a:r>
              <a:rPr lang="en" sz="1800" b="1"/>
              <a:t> </a:t>
            </a:r>
          </a:p>
          <a:p>
            <a:pPr marL="1371600" lvl="1" indent="-342900">
              <a:spcBef>
                <a:spcPts val="0"/>
              </a:spcBef>
              <a:buSzPct val="100000"/>
            </a:pPr>
            <a:r>
              <a:rPr lang="en" sz="1800"/>
              <a:t> ...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724" y="1474937"/>
            <a:ext cx="4701424" cy="27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n-grams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Gets big FAST.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BONUS: K-mers, skipgrams..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74" y="1331675"/>
            <a:ext cx="5457124" cy="37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49" y="2174878"/>
            <a:ext cx="3328450" cy="137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/>
          </p:nvPr>
        </p:nvSpPr>
        <p:spPr>
          <a:xfrm>
            <a:off x="2689350" y="1848605"/>
            <a:ext cx="4146300" cy="1827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0"/>
              <a:t>who am I?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0">
                <a:solidFill>
                  <a:srgbClr val="073763"/>
                </a:solidFill>
              </a:rPr>
              <a:t>(Dan)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Preprocessing: Extract, tokenize, Stem, Lemmatize...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727750"/>
            <a:ext cx="8520600" cy="314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Stem: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“Chop off the end”. Rule based</a:t>
            </a:r>
            <a:r>
              <a:rPr lang="en" sz="1600" dirty="0" smtClean="0"/>
              <a:t>.</a:t>
            </a:r>
            <a:endParaRPr sz="16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 Lemmatize: ‘Basic form/meaning of the word in the dictionary’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Eat = Consume. Feebleminded = retarded…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 run, runs, ran, running -&gt; run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sz="1600" dirty="0"/>
              <a:t>Requires dictionary (e.g. WordNet) &amp; POS </a:t>
            </a:r>
            <a:r>
              <a:rPr lang="en" sz="1600" dirty="0" smtClean="0"/>
              <a:t>tags</a:t>
            </a:r>
            <a:endParaRPr lang="en" sz="1600" dirty="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925" y="1418834"/>
            <a:ext cx="2673000" cy="13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507502" y="3974123"/>
            <a:ext cx="36364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285750">
              <a:buFont typeface="Arial" charset="0"/>
              <a:buChar char="•"/>
            </a:pPr>
            <a:r>
              <a:rPr lang="en" dirty="0" smtClean="0"/>
              <a:t>”</a:t>
            </a:r>
            <a:r>
              <a:rPr lang="en-US" dirty="0" smtClean="0"/>
              <a:t>P</a:t>
            </a:r>
            <a:r>
              <a:rPr lang="en" sz="1600" dirty="0" err="1" smtClean="0"/>
              <a:t>roduced</a:t>
            </a:r>
            <a:r>
              <a:rPr lang="en" dirty="0"/>
              <a:t>": </a:t>
            </a:r>
          </a:p>
          <a:p>
            <a:pPr marL="971550" lvl="1" indent="-285750">
              <a:buFont typeface="Arial" charset="0"/>
              <a:buChar char="•"/>
            </a:pPr>
            <a:r>
              <a:rPr lang="en" dirty="0"/>
              <a:t>lemma ="produce".</a:t>
            </a:r>
          </a:p>
          <a:p>
            <a:pPr marL="971550" lvl="1" indent="-285750">
              <a:buFont typeface="Arial" charset="0"/>
              <a:buChar char="•"/>
            </a:pPr>
            <a:r>
              <a:rPr lang="en" dirty="0"/>
              <a:t>Stem ="</a:t>
            </a:r>
            <a:r>
              <a:rPr lang="en" dirty="0" err="1"/>
              <a:t>produc</a:t>
            </a:r>
            <a:r>
              <a:rPr lang="en" dirty="0"/>
              <a:t>-".</a:t>
            </a:r>
            <a:endParaRPr lang="e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Getting started in NLP ML: The </a:t>
            </a:r>
            <a:r>
              <a:rPr lang="en" dirty="0" smtClean="0"/>
              <a:t>Classic</a:t>
            </a:r>
            <a:r>
              <a:rPr lang="en-US" dirty="0" smtClean="0"/>
              <a:t> TF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TF, TF-IDF: </a:t>
            </a:r>
            <a:r>
              <a:rPr lang="en" sz="2400" b="1"/>
              <a:t>t</a:t>
            </a:r>
            <a:r>
              <a:rPr lang="en" sz="2400"/>
              <a:t>erm </a:t>
            </a:r>
            <a:r>
              <a:rPr lang="en" sz="2400" b="1"/>
              <a:t>f</a:t>
            </a:r>
            <a:r>
              <a:rPr lang="en" sz="2400"/>
              <a:t>requency–</a:t>
            </a:r>
            <a:r>
              <a:rPr lang="en" sz="2400" b="1"/>
              <a:t>i</a:t>
            </a:r>
            <a:r>
              <a:rPr lang="en" sz="2400"/>
              <a:t>nverse </a:t>
            </a:r>
            <a:r>
              <a:rPr lang="en" sz="2400" b="1"/>
              <a:t>d</a:t>
            </a:r>
            <a:r>
              <a:rPr lang="en" sz="2400"/>
              <a:t>ocument </a:t>
            </a:r>
            <a:r>
              <a:rPr lang="en" sz="2400" b="1"/>
              <a:t>f</a:t>
            </a:r>
            <a:r>
              <a:rPr lang="en" sz="2400"/>
              <a:t>requency.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en" sz="1600"/>
              <a:t>Top method in information retrieval!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en" sz="1600"/>
              <a:t>Fast, effective. 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en" sz="1600"/>
              <a:t>Still loses word-ordering. </a:t>
            </a:r>
          </a:p>
          <a:p>
            <a:pPr marL="914400" lvl="1" indent="-330200" rtl="0">
              <a:spcBef>
                <a:spcPts val="0"/>
              </a:spcBef>
              <a:buSzPct val="100000"/>
            </a:pPr>
            <a:r>
              <a:rPr lang="en" sz="1600"/>
              <a:t>IDF: ‘Unique’/informative words = better than simply common words.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597" y="3432517"/>
            <a:ext cx="5237313" cy="158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 idx="4294967295"/>
          </p:nvPr>
        </p:nvSpPr>
        <p:spPr>
          <a:xfrm>
            <a:off x="278250" y="123825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TF-IDF Simpsons’ Summaries</a:t>
            </a:r>
          </a:p>
        </p:txBody>
      </p:sp>
      <p:graphicFrame>
        <p:nvGraphicFramePr>
          <p:cNvPr id="257" name="Shape 257"/>
          <p:cNvGraphicFramePr/>
          <p:nvPr>
            <p:extLst>
              <p:ext uri="{D42A27DB-BD31-4B8C-83A1-F6EECF244321}">
                <p14:modId xmlns:p14="http://schemas.microsoft.com/office/powerpoint/2010/main" val="854017756"/>
              </p:ext>
            </p:extLst>
          </p:nvPr>
        </p:nvGraphicFramePr>
        <p:xfrm>
          <a:off x="1454862" y="749925"/>
          <a:ext cx="6608725" cy="4020580"/>
        </p:xfrm>
        <a:graphic>
          <a:graphicData uri="http://schemas.openxmlformats.org/drawingml/2006/table">
            <a:tbl>
              <a:tblPr>
                <a:noFill/>
                <a:tableStyleId>{D596634E-446A-4415-BC9A-52343F11EAE6}</a:tableStyleId>
              </a:tblPr>
              <a:tblGrid>
                <a:gridCol w="3878350"/>
                <a:gridCol w="2730375"/>
              </a:tblGrid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accent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  <a:sym typeface="Coming Soon"/>
                        </a:rPr>
                        <a:t>Episode title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 dirty="0" err="1">
                          <a:solidFill>
                            <a:schemeClr val="accent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  <a:sym typeface="Coming Soon"/>
                        </a:rPr>
                        <a:t>tf</a:t>
                      </a:r>
                      <a:r>
                        <a:rPr lang="en" sz="1800" dirty="0">
                          <a:solidFill>
                            <a:schemeClr val="accent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  <a:sym typeface="Coming Soon"/>
                        </a:rPr>
                        <a:t>–</a:t>
                      </a:r>
                      <a:r>
                        <a:rPr lang="en" sz="1800" dirty="0" err="1">
                          <a:solidFill>
                            <a:schemeClr val="accent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  <a:sym typeface="Coming Soon"/>
                        </a:rPr>
                        <a:t>idf</a:t>
                      </a:r>
                      <a:r>
                        <a:rPr lang="en" sz="1800" dirty="0">
                          <a:solidFill>
                            <a:schemeClr val="accent1"/>
                          </a:solidFill>
                          <a:latin typeface="Andale Mono" charset="0"/>
                          <a:ea typeface="Andale Mono" charset="0"/>
                          <a:cs typeface="Andale Mono" charset="0"/>
                          <a:sym typeface="Coming Soon"/>
                        </a:rPr>
                        <a:t> summary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Bart the Genius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kwyjibo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Homer's Odyssey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nuclear energy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Bart the General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sound off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The Telltale Head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jebediah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Krusty Gets Busted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krusty</a:t>
                      </a:r>
                    </a:p>
                  </a:txBody>
                  <a:tcPr marL="91425" marR="91425" marT="91425" marB="91425" anchor="ctr"/>
                </a:tc>
              </a:tr>
              <a:tr h="375500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Bart Gets an "F"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blah blah blah blah</a:t>
                      </a:r>
                    </a:p>
                  </a:txBody>
                  <a:tcPr marL="91425" marR="91425" marT="91425" marB="91425" anchor="ctr"/>
                </a:tc>
              </a:tr>
              <a:tr h="8970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Simpson and Delilah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Treehouse of Horror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Bangers"/>
                        </a:rPr>
                        <a:t>Last Exit to Springfield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 err="1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Dimoxinil</a:t>
                      </a:r>
                      <a:endParaRPr lang="en" sz="1600" b="1" dirty="0">
                        <a:solidFill>
                          <a:schemeClr val="accent1"/>
                        </a:solidFill>
                        <a:latin typeface="Gill Sans Ultra Bold" charset="0"/>
                        <a:ea typeface="Gill Sans Ultra Bold" charset="0"/>
                        <a:cs typeface="Gill Sans Ultra Bold" charset="0"/>
                        <a:sym typeface="Coming Soon"/>
                      </a:endParaRP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Nevermore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latin typeface="Gill Sans Ultra Bold" charset="0"/>
                          <a:ea typeface="Gill Sans Ultra Bold" charset="0"/>
                          <a:cs typeface="Gill Sans Ultra Bold" charset="0"/>
                          <a:sym typeface="Coming Soon"/>
                        </a:rPr>
                        <a:t>Dental Plan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7" y="271099"/>
            <a:ext cx="8955324" cy="47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Distributed Word Embeddings AKA </a:t>
            </a:r>
            <a:r>
              <a:rPr lang="en" sz="2400">
                <a:solidFill>
                  <a:srgbClr val="9900FF"/>
                </a:solidFill>
              </a:rPr>
              <a:t>Word</a:t>
            </a:r>
            <a:r>
              <a:rPr lang="en" sz="2400">
                <a:solidFill>
                  <a:srgbClr val="FF00FF"/>
                </a:solidFill>
              </a:rPr>
              <a:t>2</a:t>
            </a:r>
            <a:r>
              <a:rPr lang="en" sz="2400">
                <a:solidFill>
                  <a:srgbClr val="9900FF"/>
                </a:solidFill>
              </a:rPr>
              <a:t>Vec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OHE/ </a:t>
            </a: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Bag of words model is very high-dimensional, sparse,  doesn’t naturally capture similarities.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represent words as </a:t>
            </a:r>
            <a:r>
              <a:rPr lang="en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dense vectors</a:t>
            </a:r>
          </a:p>
          <a:p>
            <a:pPr lvl="0" indent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trike="sng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[0 1 0 0 0 0 0 0 0]</a:t>
            </a:r>
            <a:r>
              <a:rPr lang="en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				</a:t>
            </a:r>
            <a:r>
              <a:rPr lang="en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[0.315  0.136  0.831]</a:t>
            </a:r>
          </a:p>
          <a:p>
            <a:pPr lvl="0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Many algorithms: Word2Vec, GloVe, FastText, WordRank, etc’ </a:t>
            </a:r>
          </a:p>
          <a:p>
            <a:pPr marL="457200" lvl="0" indent="-381000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Calibri"/>
            </a:pPr>
            <a:r>
              <a:rPr lang="en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Effective even without DL models, Seq2seq, LSTMs, etc’ 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25" y="2994825"/>
            <a:ext cx="2510950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025" y="2959599"/>
            <a:ext cx="2974075" cy="10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 Vectors: The Big Idea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algn="ctr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____ sat on the mat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FF9900"/>
                </a:solidFill>
              </a:rPr>
              <a:t>Cat</a:t>
            </a:r>
            <a:r>
              <a:rPr lang="en" dirty="0">
                <a:solidFill>
                  <a:srgbClr val="000000"/>
                </a:solidFill>
              </a:rPr>
              <a:t>? Dog? 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Entomophagy  (eating of insects by people)? 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Supercalifragilisticexpialidocious?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n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Suoicodilaipxecitsiligarfilacrepus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?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75" y="1070325"/>
            <a:ext cx="75152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Word2Vec Embedding: 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275075" cy="263206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62400" y="3904550"/>
            <a:ext cx="8569800" cy="86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CBOW: P</a:t>
            </a:r>
            <a:r>
              <a:rPr lang="en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redict center word given context (Surrounding words).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Skip-gram version</a:t>
            </a:r>
            <a:r>
              <a:rPr lang="en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predict context from center word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W2V tricks: Negative subsampling, speed (Shallow), # data, phrase coallocation..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125" y="1603962"/>
            <a:ext cx="2621539" cy="19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4" y="173212"/>
            <a:ext cx="3698275" cy="21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50" y="2318250"/>
            <a:ext cx="7861524" cy="26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925" y="461850"/>
            <a:ext cx="4774375" cy="171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000" y="5143500"/>
            <a:ext cx="3334075" cy="18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Tokenization &amp; Stemming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00" y="1152475"/>
            <a:ext cx="6014025" cy="37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POS/NER Tagging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74" y="1152475"/>
            <a:ext cx="7472298" cy="37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Dan Ofer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Data Scientist @ SparkBeyond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950" y="3119949"/>
            <a:ext cx="2356550" cy="18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00" y="445025"/>
            <a:ext cx="1543425" cy="1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505625" y="1863575"/>
            <a:ext cx="53754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MsC: Neuroscience &amp; Bioinformatics 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HUJI @ M. Linial: Neuropeptides &amp; Protein feature engineering.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800"/>
              <a:t>BsC: Psychobiology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800"/>
              <a:t/>
            </a:r>
            <a:br>
              <a:rPr lang="en" sz="1800"/>
            </a:br>
            <a:r>
              <a:rPr lang="en" sz="1800"/>
              <a:t>	Army: Translation = תרגום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1155CC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dan@sparkbeyond</a:t>
            </a:r>
            <a:r>
              <a:rPr lang="en" sz="1800">
                <a:solidFill>
                  <a:srgbClr val="1155CC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  <a:hlinkClick r:id="rId5"/>
              </a:rPr>
              <a:t>.com</a:t>
            </a:r>
          </a:p>
          <a:p>
            <a:pPr lvl="0" algn="ctr">
              <a:spcBef>
                <a:spcPts val="0"/>
              </a:spcBef>
              <a:buNone/>
            </a:pPr>
            <a:endParaRPr sz="3000">
              <a:solidFill>
                <a:srgbClr val="4A86E8"/>
              </a:solidFill>
              <a:highlight>
                <a:srgbClr val="FFFFFF"/>
              </a:highlight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9" y="1988450"/>
            <a:ext cx="494574" cy="7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337" y="3467150"/>
            <a:ext cx="779300" cy="6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8">
            <a:alphaModFix amt="95000"/>
          </a:blip>
          <a:srcRect t="88148" r="4634"/>
          <a:stretch/>
        </p:blipFill>
        <p:spPr>
          <a:xfrm>
            <a:off x="929100" y="2889325"/>
            <a:ext cx="5040774" cy="4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Text Generation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206000" y="2145322"/>
            <a:ext cx="4280975" cy="2674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dirty="0" smtClean="0"/>
              <a:t>Old </a:t>
            </a:r>
            <a:r>
              <a:rPr lang="en" dirty="0"/>
              <a:t>days: Markov. Today: </a:t>
            </a:r>
            <a:r>
              <a:rPr lang="en" dirty="0" smtClean="0"/>
              <a:t>LSTM</a:t>
            </a:r>
            <a:r>
              <a:rPr lang="en-US" dirty="0" smtClean="0"/>
              <a:t> (RNNs)</a:t>
            </a:r>
            <a:r>
              <a:rPr lang="en" dirty="0" smtClean="0"/>
              <a:t>.</a:t>
            </a:r>
            <a:endParaRPr lang="en" dirty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Character level VS Word level models.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dirty="0"/>
              <a:t>Not just words: music, </a:t>
            </a:r>
            <a:r>
              <a:rPr lang="en" dirty="0" err="1"/>
              <a:t>etc</a:t>
            </a:r>
            <a:r>
              <a:rPr lang="en" dirty="0"/>
              <a:t>’. 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</a:pPr>
            <a:r>
              <a:rPr lang="en" dirty="0" err="1"/>
              <a:t>Karpathy</a:t>
            </a:r>
            <a:r>
              <a:rPr lang="en" dirty="0"/>
              <a:t>: </a:t>
            </a:r>
            <a:r>
              <a:rPr lang="en" sz="1350" dirty="0">
                <a:solidFill>
                  <a:srgbClr val="6600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The Unreasonable Effectiveness of Recurrent Neural Networks</a:t>
            </a:r>
          </a:p>
          <a:p>
            <a:pPr marL="457200" lvl="0" indent="-3048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200" dirty="0"/>
              <a:t>HPMOR: https://</a:t>
            </a:r>
            <a:r>
              <a:rPr lang="en" sz="1200" dirty="0" err="1"/>
              <a:t>www.facebook.com</a:t>
            </a:r>
            <a:r>
              <a:rPr lang="en" sz="1200" dirty="0"/>
              <a:t>/notes/</a:t>
            </a:r>
            <a:r>
              <a:rPr lang="en" sz="1200" dirty="0" err="1"/>
              <a:t>dan-ofer</a:t>
            </a:r>
            <a:r>
              <a:rPr lang="en" sz="1200" dirty="0"/>
              <a:t>/harry-potter-char-</a:t>
            </a:r>
            <a:r>
              <a:rPr lang="en" sz="1200" dirty="0" err="1"/>
              <a:t>rnn</a:t>
            </a:r>
            <a:r>
              <a:rPr lang="en" sz="1200" dirty="0"/>
              <a:t>/10154441648502719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647" y="1997612"/>
            <a:ext cx="4853354" cy="285028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502950" y="1049850"/>
            <a:ext cx="8138100" cy="11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914400" lvl="0" indent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“Jane hit June and then she [</a:t>
            </a:r>
            <a:r>
              <a:rPr lang="en" sz="1800" b="1">
                <a:latin typeface="Cabin"/>
                <a:ea typeface="Cabin"/>
                <a:cs typeface="Cabin"/>
                <a:sym typeface="Cabin"/>
              </a:rPr>
              <a:t>fell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" sz="1800" i="1">
                <a:latin typeface="Cabin"/>
                <a:ea typeface="Cabin"/>
                <a:cs typeface="Cabin"/>
                <a:sym typeface="Cabin"/>
              </a:rPr>
              <a:t>ran</a:t>
            </a:r>
            <a:r>
              <a:rPr lang="en" sz="1800">
                <a:latin typeface="Cabin"/>
                <a:ea typeface="Cabin"/>
                <a:cs typeface="Cabin"/>
                <a:sym typeface="Cabin"/>
              </a:rPr>
              <a:t>].”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06925" y="4037300"/>
            <a:ext cx="7064700" cy="86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The End! </a:t>
            </a:r>
          </a:p>
          <a:p>
            <a:pPr lvl="0" algn="ctr" rtl="1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תודה רבה! Toda Raba!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25" y="107475"/>
            <a:ext cx="6637225" cy="37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93300" y="3784300"/>
            <a:ext cx="8713200" cy="12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AFFD8"/>
                </a:solidFill>
              </a:rPr>
              <a:t>Natural Language Processing</a:t>
            </a:r>
            <a:r>
              <a:rPr lang="en" sz="2400">
                <a:solidFill>
                  <a:srgbClr val="FAFFD8"/>
                </a:solidFill>
              </a:rPr>
              <a:t> &lt;=&gt; Computer Science + AI + Computational Linguistics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AFFD8"/>
                </a:solidFill>
              </a:rPr>
              <a:t>NLP systems: “understand” natural (i.e unstructured) language in order to infer intent/tasks.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499" y="572299"/>
            <a:ext cx="6306874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2539550" y="1709725"/>
            <a:ext cx="4413900" cy="2074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1S nlp 50 h4rd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Ambiguity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Unstructured (relatively)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t="38684" r="2429"/>
          <a:stretch/>
        </p:blipFill>
        <p:spPr>
          <a:xfrm>
            <a:off x="4501575" y="4314200"/>
            <a:ext cx="4143477" cy="69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l="12141" t="34853"/>
          <a:stretch/>
        </p:blipFill>
        <p:spPr>
          <a:xfrm>
            <a:off x="269874" y="4314199"/>
            <a:ext cx="3905100" cy="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Rick-and-Morty-разное-Scary-Terry-гифки-2208238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275" y="67450"/>
            <a:ext cx="7481450" cy="42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97225" y="1218875"/>
            <a:ext cx="5375400" cy="120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424" y="249250"/>
            <a:ext cx="3916924" cy="4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l="10953" t="4915" r="5747" b="4216"/>
          <a:stretch/>
        </p:blipFill>
        <p:spPr>
          <a:xfrm>
            <a:off x="277670" y="612749"/>
            <a:ext cx="4784306" cy="39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4" y="297650"/>
            <a:ext cx="8206074" cy="46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50" y="339874"/>
            <a:ext cx="8718650" cy="45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1042</Words>
  <Application>Microsoft Macintosh PowerPoint</Application>
  <PresentationFormat>On-screen Show (16:9)</PresentationFormat>
  <Paragraphs>165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Coming Soon</vt:lpstr>
      <vt:lpstr>Comic Sans MS</vt:lpstr>
      <vt:lpstr>Gill Sans Ultra Bold</vt:lpstr>
      <vt:lpstr>Cabin</vt:lpstr>
      <vt:lpstr>Playfair Display</vt:lpstr>
      <vt:lpstr>Bangers</vt:lpstr>
      <vt:lpstr>Calibri</vt:lpstr>
      <vt:lpstr>Alfa Slab One</vt:lpstr>
      <vt:lpstr>Georgia</vt:lpstr>
      <vt:lpstr>Arial</vt:lpstr>
      <vt:lpstr>Andale Mono</vt:lpstr>
      <vt:lpstr>Lato</vt:lpstr>
      <vt:lpstr>coral</vt:lpstr>
      <vt:lpstr>simple-light-2</vt:lpstr>
      <vt:lpstr>NLP (Natural Language Processing) 101 Dan Ofer ddofer@gmail.com  </vt:lpstr>
      <vt:lpstr>who am I? (Dan)</vt:lpstr>
      <vt:lpstr>Dan Ofer Data Scientist @ SparkBeyond</vt:lpstr>
      <vt:lpstr>PowerPoint Presentation</vt:lpstr>
      <vt:lpstr>why 1S nlp 50 h4rd Ambiguity Unstructured (relatively)</vt:lpstr>
      <vt:lpstr>PowerPoint Presentation</vt:lpstr>
      <vt:lpstr>PowerPoint Presentation</vt:lpstr>
      <vt:lpstr>PowerPoint Presentation</vt:lpstr>
      <vt:lpstr>PowerPoint Presentation</vt:lpstr>
      <vt:lpstr>English is easy..</vt:lpstr>
      <vt:lpstr>PowerPoint Presentation</vt:lpstr>
      <vt:lpstr>PowerPoint Presentation</vt:lpstr>
      <vt:lpstr>NLP ‘annotations’/tasks</vt:lpstr>
      <vt:lpstr>Translation</vt:lpstr>
      <vt:lpstr>Many more uses...</vt:lpstr>
      <vt:lpstr>ML, NLP &amp; You: Feature Engineering</vt:lpstr>
      <vt:lpstr>Getting started in NLP &amp; ML</vt:lpstr>
      <vt:lpstr>The Classic: Bag of Words (BOW)</vt:lpstr>
      <vt:lpstr>n-grams</vt:lpstr>
      <vt:lpstr>Basics of Preprocessing: Extract, tokenize, Stem, Lemmatize...</vt:lpstr>
      <vt:lpstr>Getting started in NLP ML: The Classic TF</vt:lpstr>
      <vt:lpstr>TF-IDF Simpsons’ Summaries</vt:lpstr>
      <vt:lpstr>PowerPoint Presentation</vt:lpstr>
      <vt:lpstr>Distributed Word Embeddings AKA Word2Vec</vt:lpstr>
      <vt:lpstr>Word Vectors: The Big Idea</vt:lpstr>
      <vt:lpstr>Word2Vec Embedding: </vt:lpstr>
      <vt:lpstr>PowerPoint Presentation</vt:lpstr>
      <vt:lpstr>Tokenization &amp; Stemming</vt:lpstr>
      <vt:lpstr>POS/NER Tagging</vt:lpstr>
      <vt:lpstr>Text Generation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(Natural Language Processing) 101 Dan Ofer ddofer@gmail.com  </dc:title>
  <cp:lastModifiedBy>Dan Ofer</cp:lastModifiedBy>
  <cp:revision>5</cp:revision>
  <dcterms:modified xsi:type="dcterms:W3CDTF">2017-05-09T13:22:15Z</dcterms:modified>
</cp:coreProperties>
</file>